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5"/>
  </p:sldMasterIdLst>
  <p:notesMasterIdLst>
    <p:notesMasterId r:id="rId26"/>
  </p:notesMasterIdLst>
  <p:sldIdLst>
    <p:sldId id="289" r:id="rId6"/>
    <p:sldId id="299" r:id="rId7"/>
    <p:sldId id="287" r:id="rId8"/>
    <p:sldId id="280" r:id="rId9"/>
    <p:sldId id="277" r:id="rId10"/>
    <p:sldId id="292" r:id="rId11"/>
    <p:sldId id="300" r:id="rId12"/>
    <p:sldId id="294" r:id="rId13"/>
    <p:sldId id="281" r:id="rId14"/>
    <p:sldId id="279" r:id="rId15"/>
    <p:sldId id="296" r:id="rId16"/>
    <p:sldId id="283" r:id="rId17"/>
    <p:sldId id="301" r:id="rId18"/>
    <p:sldId id="302" r:id="rId19"/>
    <p:sldId id="276" r:id="rId20"/>
    <p:sldId id="304" r:id="rId21"/>
    <p:sldId id="303" r:id="rId22"/>
    <p:sldId id="285" r:id="rId23"/>
    <p:sldId id="284" r:id="rId24"/>
    <p:sldId id="305" r:id="rId25"/>
  </p:sldIdLst>
  <p:sldSz cx="30275213" cy="21383625"/>
  <p:notesSz cx="9942513" cy="6810375"/>
  <p:defaultTextStyle>
    <a:defPPr>
      <a:defRPr lang="en-US"/>
    </a:defPPr>
    <a:lvl1pPr marL="0" algn="l" defTabSz="2478660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1pPr>
    <a:lvl2pPr marL="1239330" algn="l" defTabSz="2478660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2pPr>
    <a:lvl3pPr marL="2478660" algn="l" defTabSz="2478660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3pPr>
    <a:lvl4pPr marL="3717990" algn="l" defTabSz="2478660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4pPr>
    <a:lvl5pPr marL="4957320" algn="l" defTabSz="2478660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5pPr>
    <a:lvl6pPr marL="6196650" algn="l" defTabSz="2478660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6pPr>
    <a:lvl7pPr marL="7435984" algn="l" defTabSz="2478660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7pPr>
    <a:lvl8pPr marL="8675310" algn="l" defTabSz="2478660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8pPr>
    <a:lvl9pPr marL="9914640" algn="l" defTabSz="2478660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BA"/>
    <a:srgbClr val="00B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 snapToGrid="0">
      <p:cViewPr varScale="1">
        <p:scale>
          <a:sx n="20" d="100"/>
          <a:sy n="20" d="100"/>
        </p:scale>
        <p:origin x="133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s, Daniel" userId="d939f410-b255-4e3f-8a76-9caf5a0e7b3a" providerId="ADAL" clId="{BCEDED5A-5CD3-4588-B773-0ABE50D7E02B}"/>
    <pc:docChg chg="undo custSel delSld modSld sldOrd">
      <pc:chgData name="Matthews, Daniel" userId="d939f410-b255-4e3f-8a76-9caf5a0e7b3a" providerId="ADAL" clId="{BCEDED5A-5CD3-4588-B773-0ABE50D7E02B}" dt="2022-12-01T10:47:52.967" v="8" actId="47"/>
      <pc:docMkLst>
        <pc:docMk/>
      </pc:docMkLst>
      <pc:sldChg chg="ord">
        <pc:chgData name="Matthews, Daniel" userId="d939f410-b255-4e3f-8a76-9caf5a0e7b3a" providerId="ADAL" clId="{BCEDED5A-5CD3-4588-B773-0ABE50D7E02B}" dt="2022-12-01T10:47:10.789" v="4" actId="20578"/>
        <pc:sldMkLst>
          <pc:docMk/>
          <pc:sldMk cId="3609342347" sldId="281"/>
        </pc:sldMkLst>
      </pc:sldChg>
      <pc:sldChg chg="ord">
        <pc:chgData name="Matthews, Daniel" userId="d939f410-b255-4e3f-8a76-9caf5a0e7b3a" providerId="ADAL" clId="{BCEDED5A-5CD3-4588-B773-0ABE50D7E02B}" dt="2022-12-01T10:47:08.555" v="1"/>
        <pc:sldMkLst>
          <pc:docMk/>
          <pc:sldMk cId="619993584" sldId="294"/>
        </pc:sldMkLst>
      </pc:sldChg>
      <pc:sldChg chg="modSp mod">
        <pc:chgData name="Matthews, Daniel" userId="d939f410-b255-4e3f-8a76-9caf5a0e7b3a" providerId="ADAL" clId="{BCEDED5A-5CD3-4588-B773-0ABE50D7E02B}" dt="2022-12-01T10:47:29.879" v="7" actId="108"/>
        <pc:sldMkLst>
          <pc:docMk/>
          <pc:sldMk cId="3687793724" sldId="296"/>
        </pc:sldMkLst>
        <pc:spChg chg="mod">
          <ac:chgData name="Matthews, Daniel" userId="d939f410-b255-4e3f-8a76-9caf5a0e7b3a" providerId="ADAL" clId="{BCEDED5A-5CD3-4588-B773-0ABE50D7E02B}" dt="2022-12-01T10:47:29.879" v="7" actId="108"/>
          <ac:spMkLst>
            <pc:docMk/>
            <pc:sldMk cId="3687793724" sldId="296"/>
            <ac:spMk id="9" creationId="{00000000-0000-0000-0000-000000000000}"/>
          </ac:spMkLst>
        </pc:spChg>
      </pc:sldChg>
      <pc:sldChg chg="del">
        <pc:chgData name="Matthews, Daniel" userId="d939f410-b255-4e3f-8a76-9caf5a0e7b3a" providerId="ADAL" clId="{BCEDED5A-5CD3-4588-B773-0ABE50D7E02B}" dt="2022-12-01T10:47:52.967" v="8" actId="47"/>
        <pc:sldMkLst>
          <pc:docMk/>
          <pc:sldMk cId="3216926719" sldId="29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533" cy="341669"/>
          </a:xfrm>
          <a:prstGeom prst="rect">
            <a:avLst/>
          </a:prstGeom>
        </p:spPr>
        <p:txBody>
          <a:bodyPr vert="horz" lIns="63359" tIns="31679" rIns="63359" bIns="31679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1773" y="0"/>
            <a:ext cx="4308533" cy="341669"/>
          </a:xfrm>
          <a:prstGeom prst="rect">
            <a:avLst/>
          </a:prstGeom>
        </p:spPr>
        <p:txBody>
          <a:bodyPr vert="horz" lIns="63359" tIns="31679" rIns="63359" bIns="31679" rtlCol="0"/>
          <a:lstStyle>
            <a:lvl1pPr algn="r">
              <a:defRPr sz="800"/>
            </a:lvl1pPr>
          </a:lstStyle>
          <a:p>
            <a:fld id="{CBE49E41-3449-415E-B8A3-41D8DD5139EF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850900"/>
            <a:ext cx="3255963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3359" tIns="31679" rIns="63359" bIns="3167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362" y="3277610"/>
            <a:ext cx="7953789" cy="2681879"/>
          </a:xfrm>
          <a:prstGeom prst="rect">
            <a:avLst/>
          </a:prstGeom>
        </p:spPr>
        <p:txBody>
          <a:bodyPr vert="horz" lIns="63359" tIns="31679" rIns="63359" bIns="316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8706"/>
            <a:ext cx="4308533" cy="341669"/>
          </a:xfrm>
          <a:prstGeom prst="rect">
            <a:avLst/>
          </a:prstGeom>
        </p:spPr>
        <p:txBody>
          <a:bodyPr vert="horz" lIns="63359" tIns="31679" rIns="63359" bIns="31679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1773" y="6468706"/>
            <a:ext cx="4308533" cy="341669"/>
          </a:xfrm>
          <a:prstGeom prst="rect">
            <a:avLst/>
          </a:prstGeom>
        </p:spPr>
        <p:txBody>
          <a:bodyPr vert="horz" lIns="63359" tIns="31679" rIns="63359" bIns="31679" rtlCol="0" anchor="b"/>
          <a:lstStyle>
            <a:lvl1pPr algn="r">
              <a:defRPr sz="800"/>
            </a:lvl1pPr>
          </a:lstStyle>
          <a:p>
            <a:fld id="{D6CF4E05-9C94-4C08-879E-7495F8B48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000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Equipment:</a:t>
            </a:r>
          </a:p>
          <a:p>
            <a:endParaRPr lang="en-GB"/>
          </a:p>
          <a:p>
            <a:r>
              <a:rPr lang="en-GB"/>
              <a:t>Laptop - Tick</a:t>
            </a:r>
          </a:p>
          <a:p>
            <a:r>
              <a:rPr lang="en-GB"/>
              <a:t>Projector</a:t>
            </a:r>
          </a:p>
          <a:p>
            <a:r>
              <a:rPr lang="en-GB"/>
              <a:t>Table</a:t>
            </a:r>
          </a:p>
          <a:p>
            <a:r>
              <a:rPr lang="en-GB"/>
              <a:t>Tablecloth</a:t>
            </a:r>
          </a:p>
          <a:p>
            <a:r>
              <a:rPr lang="en-GB"/>
              <a:t>Projector screen</a:t>
            </a:r>
          </a:p>
          <a:p>
            <a:r>
              <a:rPr lang="en-GB"/>
              <a:t>Handouts - Tick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F4E05-9C94-4C08-879E-7495F8B4838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00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F4E05-9C94-4C08-879E-7495F8B4838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544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3499589"/>
            <a:ext cx="25733931" cy="7444669"/>
          </a:xfrm>
        </p:spPr>
        <p:txBody>
          <a:bodyPr anchor="b">
            <a:normAutofit/>
          </a:bodyPr>
          <a:lstStyle>
            <a:lvl1pPr algn="ctr">
              <a:defRPr sz="17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3"/>
            <a:ext cx="22706410" cy="4313447"/>
          </a:xfrm>
        </p:spPr>
        <p:txBody>
          <a:bodyPr/>
          <a:lstStyle>
            <a:lvl1pPr marL="0" indent="0" algn="ctr">
              <a:buNone/>
              <a:defRPr sz="7483"/>
            </a:lvl1pPr>
            <a:lvl2pPr marL="1425595" indent="0" algn="ctr">
              <a:buNone/>
              <a:defRPr sz="6236"/>
            </a:lvl2pPr>
            <a:lvl3pPr marL="2851191" indent="0" algn="ctr">
              <a:buNone/>
              <a:defRPr sz="5613"/>
            </a:lvl3pPr>
            <a:lvl4pPr marL="4276786" indent="0" algn="ctr">
              <a:buNone/>
              <a:defRPr sz="4989"/>
            </a:lvl4pPr>
            <a:lvl5pPr marL="5702381" indent="0" algn="ctr">
              <a:buNone/>
              <a:defRPr sz="4989"/>
            </a:lvl5pPr>
            <a:lvl6pPr marL="7127977" indent="0" algn="ctr">
              <a:buNone/>
              <a:defRPr sz="4989"/>
            </a:lvl6pPr>
            <a:lvl7pPr marL="8553572" indent="0" algn="ctr">
              <a:buNone/>
              <a:defRPr sz="4989"/>
            </a:lvl7pPr>
            <a:lvl8pPr marL="9979167" indent="0" algn="ctr">
              <a:buNone/>
              <a:defRPr sz="4989"/>
            </a:lvl8pPr>
            <a:lvl9pPr marL="11404763" indent="0" algn="ctr">
              <a:buNone/>
              <a:defRPr sz="4989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228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26497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1421" y="4223657"/>
            <a:ext cx="26112371" cy="1175657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8087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27368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0" y="4397829"/>
            <a:ext cx="15988865" cy="1153885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62170" y="4397829"/>
            <a:ext cx="9731621" cy="115388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60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138485"/>
            <a:ext cx="26112371" cy="41331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5241959"/>
            <a:ext cx="12807832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7810964"/>
            <a:ext cx="12807832" cy="8082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31" y="5241959"/>
            <a:ext cx="12870909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31" y="7810964"/>
            <a:ext cx="12870909" cy="8082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0464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5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205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3078854"/>
            <a:ext cx="15326827" cy="12770748"/>
          </a:xfrm>
        </p:spPr>
        <p:txBody>
          <a:bodyPr/>
          <a:lstStyle>
            <a:lvl1pPr>
              <a:defRPr sz="9978"/>
            </a:lvl1pPr>
            <a:lvl2pPr>
              <a:defRPr sz="8731"/>
            </a:lvl2pPr>
            <a:lvl3pPr>
              <a:defRPr sz="7483"/>
            </a:lvl3pPr>
            <a:lvl4pPr>
              <a:defRPr sz="6236"/>
            </a:lvl4pPr>
            <a:lvl5pPr>
              <a:defRPr sz="6236"/>
            </a:lvl5pPr>
            <a:lvl6pPr>
              <a:defRPr sz="6236"/>
            </a:lvl6pPr>
            <a:lvl7pPr>
              <a:defRPr sz="6236"/>
            </a:lvl7pPr>
            <a:lvl8pPr>
              <a:defRPr sz="6236"/>
            </a:lvl8pPr>
            <a:lvl9pPr>
              <a:defRPr sz="62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91"/>
            <a:ext cx="9764544" cy="9434510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256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3078854"/>
            <a:ext cx="15326827" cy="12422404"/>
          </a:xfrm>
        </p:spPr>
        <p:txBody>
          <a:bodyPr anchor="t"/>
          <a:lstStyle>
            <a:lvl1pPr marL="0" indent="0">
              <a:buNone/>
              <a:defRPr sz="9978"/>
            </a:lvl1pPr>
            <a:lvl2pPr marL="1425595" indent="0">
              <a:buNone/>
              <a:defRPr sz="8731"/>
            </a:lvl2pPr>
            <a:lvl3pPr marL="2851191" indent="0">
              <a:buNone/>
              <a:defRPr sz="7483"/>
            </a:lvl3pPr>
            <a:lvl4pPr marL="4276786" indent="0">
              <a:buNone/>
              <a:defRPr sz="6236"/>
            </a:lvl4pPr>
            <a:lvl5pPr marL="5702381" indent="0">
              <a:buNone/>
              <a:defRPr sz="6236"/>
            </a:lvl5pPr>
            <a:lvl6pPr marL="7127977" indent="0">
              <a:buNone/>
              <a:defRPr sz="6236"/>
            </a:lvl6pPr>
            <a:lvl7pPr marL="8553572" indent="0">
              <a:buNone/>
              <a:defRPr sz="6236"/>
            </a:lvl7pPr>
            <a:lvl8pPr marL="9979167" indent="0">
              <a:buNone/>
              <a:defRPr sz="6236"/>
            </a:lvl8pPr>
            <a:lvl9pPr marL="11404763" indent="0">
              <a:buNone/>
              <a:defRPr sz="6236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91"/>
            <a:ext cx="9764544" cy="9086168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391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18FC09-4A53-45F3-8A44-B00E1B13203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226036"/>
            <a:ext cx="30275213" cy="515758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4133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2401"/>
            <a:ext cx="26112371" cy="1028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404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</p:sldLayoutIdLst>
  <p:txStyles>
    <p:titleStyle>
      <a:lvl1pPr algn="l" defTabSz="2851191" rtl="0" eaLnBrk="1" latinLnBrk="0" hangingPunct="1">
        <a:lnSpc>
          <a:spcPct val="90000"/>
        </a:lnSpc>
        <a:spcBef>
          <a:spcPct val="0"/>
        </a:spcBef>
        <a:buNone/>
        <a:defRPr sz="15020" b="1" kern="1200">
          <a:solidFill>
            <a:srgbClr val="00B5FF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712798" indent="-712798" algn="l" defTabSz="2851191" rtl="0" eaLnBrk="1" latinLnBrk="0" hangingPunct="1">
        <a:lnSpc>
          <a:spcPct val="90000"/>
        </a:lnSpc>
        <a:spcBef>
          <a:spcPts val="3118"/>
        </a:spcBef>
        <a:buFont typeface="Arial" panose="020B0604020202020204" pitchFamily="34" charset="0"/>
        <a:buChar char="•"/>
        <a:defRPr sz="8731" kern="1200">
          <a:solidFill>
            <a:srgbClr val="003DBA"/>
          </a:solidFill>
          <a:latin typeface="+mn-lt"/>
          <a:ea typeface="+mn-ea"/>
          <a:cs typeface="+mn-cs"/>
        </a:defRPr>
      </a:lvl1pPr>
      <a:lvl2pPr marL="2138393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7483" kern="1200">
          <a:solidFill>
            <a:srgbClr val="003DBA"/>
          </a:solidFill>
          <a:latin typeface="+mn-lt"/>
          <a:ea typeface="+mn-ea"/>
          <a:cs typeface="+mn-cs"/>
        </a:defRPr>
      </a:lvl2pPr>
      <a:lvl3pPr marL="3563988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6236" kern="1200">
          <a:solidFill>
            <a:srgbClr val="003DBA"/>
          </a:solidFill>
          <a:latin typeface="+mn-lt"/>
          <a:ea typeface="+mn-ea"/>
          <a:cs typeface="+mn-cs"/>
        </a:defRPr>
      </a:lvl3pPr>
      <a:lvl4pPr marL="498958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rgbClr val="003DBA"/>
          </a:solidFill>
          <a:latin typeface="+mn-lt"/>
          <a:ea typeface="+mn-ea"/>
          <a:cs typeface="+mn-cs"/>
        </a:defRPr>
      </a:lvl4pPr>
      <a:lvl5pPr marL="6415179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rgbClr val="003DBA"/>
          </a:solidFill>
          <a:latin typeface="+mn-lt"/>
          <a:ea typeface="+mn-ea"/>
          <a:cs typeface="+mn-cs"/>
        </a:defRPr>
      </a:lvl5pPr>
      <a:lvl6pPr marL="784077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926637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10691965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211756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sign-up-for-flood-warning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enquiries@environment-agency.gov.uk" TargetMode="External"/><Relationship Id="rId2" Type="http://schemas.openxmlformats.org/officeDocument/2006/relationships/hyperlink" Target="https://flood-warning-information.service.gov.uk/what-to-do-in-a-flood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cross.org.uk/get-help" TargetMode="External"/><Relationship Id="rId7" Type="http://schemas.openxmlformats.org/officeDocument/2006/relationships/hyperlink" Target="https://nationalfloodforum.org.uk/" TargetMode="External"/><Relationship Id="rId2" Type="http://schemas.openxmlformats.org/officeDocument/2006/relationships/hyperlink" Target="http://www.mind.org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v.uk/flooding-health-guidance-and-advice" TargetMode="External"/><Relationship Id="rId5" Type="http://schemas.openxmlformats.org/officeDocument/2006/relationships/hyperlink" Target="http://www.floodre.co.uk/" TargetMode="External"/><Relationship Id="rId4" Type="http://schemas.openxmlformats.org/officeDocument/2006/relationships/hyperlink" Target="https://www.samaritans.org/how-we-can-help/if-youre-having-difficult-tim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501264"/>
            <a:ext cx="25733931" cy="5415137"/>
          </a:xfrm>
        </p:spPr>
        <p:txBody>
          <a:bodyPr/>
          <a:lstStyle/>
          <a:p>
            <a:r>
              <a:rPr lang="en-US">
                <a:latin typeface="Arial Narrow"/>
              </a:rPr>
              <a:t>Our new flood warning service in your area</a:t>
            </a:r>
            <a:endParaRPr lang="en-GB">
              <a:latin typeface="Arial Narrow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7556302"/>
            <a:ext cx="22706410" cy="4313447"/>
          </a:xfrm>
        </p:spPr>
        <p:txBody>
          <a:bodyPr>
            <a:normAutofit/>
          </a:bodyPr>
          <a:lstStyle/>
          <a:p>
            <a:r>
              <a:rPr lang="en-GB" sz="12000" b="1">
                <a:latin typeface="Arial Narrow" panose="020B0606020202030204" pitchFamily="34" charset="0"/>
                <a:cs typeface="Arial" panose="020B0604020202020204" pitchFamily="34" charset="0"/>
              </a:rPr>
              <a:t>Golden Brook and Stream</a:t>
            </a:r>
          </a:p>
          <a:p>
            <a:r>
              <a:rPr lang="en-GB" sz="12000" b="1" err="1">
                <a:latin typeface="Arial Narrow" panose="020B0606020202030204" pitchFamily="34" charset="0"/>
                <a:cs typeface="Arial" panose="020B0604020202020204" pitchFamily="34" charset="0"/>
              </a:rPr>
              <a:t>Breaston</a:t>
            </a:r>
            <a:endParaRPr lang="en-GB" sz="12000" b="1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6E069BAC-3667-4830-86A5-FDF2D3FA4129}"/>
              </a:ext>
            </a:extLst>
          </p:cNvPr>
          <p:cNvSpPr/>
          <p:nvPr/>
        </p:nvSpPr>
        <p:spPr>
          <a:xfrm>
            <a:off x="29852712" y="-456718"/>
            <a:ext cx="845002" cy="913435"/>
          </a:xfrm>
          <a:prstGeom prst="rt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930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5000" dirty="0">
                <a:latin typeface="Arial Narrow"/>
              </a:rPr>
              <a:t>Register to our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4800"/>
              </a:spcAft>
            </a:pPr>
            <a:r>
              <a:rPr lang="en-GB" sz="8000" dirty="0"/>
              <a:t>Fully register now at </a:t>
            </a:r>
            <a:r>
              <a:rPr lang="en-GB" sz="8000" dirty="0">
                <a:hlinkClick r:id="rId2"/>
              </a:rPr>
              <a:t>gov.uk/sign-up-for-flood-warnings</a:t>
            </a:r>
            <a:r>
              <a:rPr lang="en-GB" sz="8000" dirty="0"/>
              <a:t> or call </a:t>
            </a:r>
            <a:r>
              <a:rPr lang="en-GB" sz="8000" dirty="0" err="1"/>
              <a:t>floodline</a:t>
            </a:r>
            <a:r>
              <a:rPr lang="en-GB" sz="8000" dirty="0"/>
              <a:t> on 0845 988 1188 to make the most of the service:</a:t>
            </a:r>
            <a:endParaRPr lang="en-GB" sz="8000" dirty="0">
              <a:cs typeface="Calibri"/>
            </a:endParaRPr>
          </a:p>
          <a:p>
            <a:pPr marL="1143000" indent="-1143000">
              <a:spcAft>
                <a:spcPts val="4800"/>
              </a:spcAft>
              <a:buFont typeface="Arial" panose="020B0604020202020204" pitchFamily="34" charset="0"/>
              <a:buChar char="•"/>
            </a:pPr>
            <a:r>
              <a:rPr lang="en-GB" sz="8000" dirty="0">
                <a:ea typeface="+mn-lt"/>
                <a:cs typeface="+mn-lt"/>
              </a:rPr>
              <a:t>Flood alerts, which indicate that flooding to low lying land and roads is possible</a:t>
            </a:r>
          </a:p>
          <a:p>
            <a:pPr marL="1143000" indent="-1143000">
              <a:spcAft>
                <a:spcPts val="4800"/>
              </a:spcAft>
              <a:buFont typeface="Arial" panose="020B0604020202020204" pitchFamily="34" charset="0"/>
              <a:buChar char="•"/>
            </a:pPr>
            <a:r>
              <a:rPr lang="en-GB" sz="8000" dirty="0"/>
              <a:t>Flood warnings, issued when property flooding is expected</a:t>
            </a:r>
            <a:endParaRPr lang="en-GB" sz="8000" dirty="0">
              <a:cs typeface="Calibri"/>
            </a:endParaRPr>
          </a:p>
          <a:p>
            <a:pPr marL="1143000" indent="-1143000">
              <a:spcAft>
                <a:spcPts val="4800"/>
              </a:spcAft>
              <a:buFont typeface="Arial" panose="020B0604020202020204" pitchFamily="34" charset="0"/>
              <a:buChar char="•"/>
            </a:pPr>
            <a:r>
              <a:rPr lang="en-GB" sz="8000" dirty="0"/>
              <a:t>Receive warnings by text message, voice message, or email</a:t>
            </a:r>
            <a:endParaRPr lang="en-GB" sz="8000" dirty="0">
              <a:cs typeface="Calibri"/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DB13D279-364E-41E2-B6D8-2D37E8562150}"/>
              </a:ext>
            </a:extLst>
          </p:cNvPr>
          <p:cNvSpPr/>
          <p:nvPr/>
        </p:nvSpPr>
        <p:spPr>
          <a:xfrm>
            <a:off x="29852712" y="-456718"/>
            <a:ext cx="845002" cy="913435"/>
          </a:xfrm>
          <a:prstGeom prst="rt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076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421" y="562280"/>
            <a:ext cx="26112371" cy="2736829"/>
          </a:xfrm>
        </p:spPr>
        <p:txBody>
          <a:bodyPr/>
          <a:lstStyle/>
          <a:p>
            <a:r>
              <a:rPr lang="en-US"/>
              <a:t>Help us to improve our service</a:t>
            </a:r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081421" y="3299109"/>
            <a:ext cx="19376500" cy="12523987"/>
          </a:xfrm>
        </p:spPr>
        <p:txBody>
          <a:bodyPr>
            <a:noAutofit/>
          </a:bodyPr>
          <a:lstStyle/>
          <a:p>
            <a:r>
              <a:rPr lang="en-US" sz="6600" dirty="0"/>
              <a:t>Staff are deployed to flooded areas to validate flood extents and improve the accuracy of warnings</a:t>
            </a:r>
          </a:p>
          <a:p>
            <a:pPr>
              <a:spcBef>
                <a:spcPts val="1800"/>
              </a:spcBef>
            </a:pPr>
            <a:r>
              <a:rPr lang="en-US" sz="6600" dirty="0"/>
              <a:t>We would like your help to improve the service, please report any false warning alarms to Breaston Parish Council </a:t>
            </a:r>
          </a:p>
          <a:p>
            <a:pPr>
              <a:spcBef>
                <a:spcPts val="2400"/>
              </a:spcBef>
            </a:pPr>
            <a:r>
              <a:rPr lang="en-US" sz="6600" dirty="0">
                <a:solidFill>
                  <a:schemeClr val="tx2"/>
                </a:solidFill>
              </a:rPr>
              <a:t>Report any flooding to: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 err="1"/>
              <a:t>Floodline</a:t>
            </a:r>
            <a:r>
              <a:rPr lang="en-US" sz="6600" dirty="0"/>
              <a:t> 0345 988 11 88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/>
              <a:t>Incident Communication Service 0800 80 70 60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3017" y="4397829"/>
            <a:ext cx="3055943" cy="3715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0482" y="10310768"/>
            <a:ext cx="3109918" cy="3977802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71C0C85A-A97B-4A0E-B564-FEF27A50370C}"/>
              </a:ext>
            </a:extLst>
          </p:cNvPr>
          <p:cNvSpPr/>
          <p:nvPr/>
        </p:nvSpPr>
        <p:spPr>
          <a:xfrm>
            <a:off x="29852712" y="-456718"/>
            <a:ext cx="845002" cy="913435"/>
          </a:xfrm>
          <a:prstGeom prst="rt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793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Work as a community to be better prepared for flooding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0" y="5130800"/>
            <a:ext cx="15988865" cy="10805886"/>
          </a:xfrm>
        </p:spPr>
        <p:txBody>
          <a:bodyPr>
            <a:noAutofit/>
          </a:bodyPr>
          <a:lstStyle/>
          <a:p>
            <a:pPr>
              <a:spcAft>
                <a:spcPts val="4800"/>
              </a:spcAft>
            </a:pPr>
            <a:r>
              <a:rPr lang="en-GB" sz="6000" dirty="0"/>
              <a:t>Working together as a team with neighbours, or local community groups will help you respond quickly and reduce stress and damage when flooding happens and helps to</a:t>
            </a:r>
          </a:p>
          <a:p>
            <a:pPr marL="1143000" indent="-1143000">
              <a:spcAft>
                <a:spcPts val="4800"/>
              </a:spcAft>
              <a:buFont typeface="Arial" panose="020B0604020202020204" pitchFamily="34" charset="0"/>
              <a:buChar char="•"/>
            </a:pPr>
            <a:r>
              <a:rPr lang="en-GB" sz="6000" dirty="0"/>
              <a:t>share local flood knowledge and concerns</a:t>
            </a:r>
          </a:p>
          <a:p>
            <a:pPr marL="1143000" indent="-1143000">
              <a:spcAft>
                <a:spcPts val="4800"/>
              </a:spcAft>
              <a:buFont typeface="Arial" panose="020B0604020202020204" pitchFamily="34" charset="0"/>
              <a:buChar char="•"/>
            </a:pPr>
            <a:r>
              <a:rPr lang="en-GB" sz="6000" dirty="0"/>
              <a:t>identify useful equipment and resources that can be shared before, during and after a flood</a:t>
            </a:r>
          </a:p>
          <a:p>
            <a:pPr marL="1143000" indent="-1143000">
              <a:spcAft>
                <a:spcPts val="4800"/>
              </a:spcAft>
              <a:buFont typeface="Arial" panose="020B0604020202020204" pitchFamily="34" charset="0"/>
              <a:buChar char="•"/>
            </a:pPr>
            <a:r>
              <a:rPr lang="en-GB" sz="6000" dirty="0"/>
              <a:t>protect vulnerable people</a:t>
            </a:r>
          </a:p>
          <a:p>
            <a:pPr marL="1143000" indent="-1143000">
              <a:spcAft>
                <a:spcPts val="4800"/>
              </a:spcAft>
              <a:buFont typeface="Arial" panose="020B0604020202020204" pitchFamily="34" charset="0"/>
              <a:buChar char="•"/>
            </a:pPr>
            <a:r>
              <a:rPr lang="en-GB" sz="6000" dirty="0"/>
              <a:t>enable you and the community to recover quickly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6"/>
          <a:stretch/>
        </p:blipFill>
        <p:spPr>
          <a:xfrm>
            <a:off x="19004215" y="5130800"/>
            <a:ext cx="9189785" cy="10703486"/>
          </a:xfrm>
          <a:prstGeom prst="rect">
            <a:avLst/>
          </a:prstGeom>
          <a:ln w="76200">
            <a:solidFill>
              <a:srgbClr val="003DBA"/>
            </a:solidFill>
          </a:ln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A0BAB286-CF4D-4D11-B422-BAA3C3902956}"/>
              </a:ext>
            </a:extLst>
          </p:cNvPr>
          <p:cNvSpPr/>
          <p:nvPr/>
        </p:nvSpPr>
        <p:spPr>
          <a:xfrm>
            <a:off x="29852712" y="-456718"/>
            <a:ext cx="845002" cy="913435"/>
          </a:xfrm>
          <a:prstGeom prst="rt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062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CA64A-51D8-42B0-9E62-B2D129E6D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92" y="1432399"/>
            <a:ext cx="26112371" cy="2736829"/>
          </a:xfrm>
        </p:spPr>
        <p:txBody>
          <a:bodyPr/>
          <a:lstStyle/>
          <a:p>
            <a:r>
              <a:rPr lang="en-GB" dirty="0"/>
              <a:t>Becoming a flood warden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24ADF-697F-4097-8CD0-353E07377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892" y="4397829"/>
            <a:ext cx="15194208" cy="12355285"/>
          </a:xfrm>
        </p:spPr>
        <p:txBody>
          <a:bodyPr>
            <a:normAutofit/>
          </a:bodyPr>
          <a:lstStyle/>
          <a:p>
            <a:r>
              <a:rPr lang="en-GB" sz="7200" dirty="0"/>
              <a:t>Flood Wardens are people like you who want to help their community to understand their flood risk and prepare for the impacts of flooding</a:t>
            </a:r>
          </a:p>
          <a:p>
            <a:pPr>
              <a:spcBef>
                <a:spcPts val="1800"/>
              </a:spcBef>
            </a:pPr>
            <a:r>
              <a:rPr lang="en-GB" sz="7200" dirty="0"/>
              <a:t>Support and training will be provided, along with assistance with the production of a Community Flood Plan.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CAEEC4E5-7DEA-414E-A5E3-7930CB252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1086" y="4397829"/>
            <a:ext cx="12959235" cy="863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CA2D83F0-69F6-43D6-8A28-E8BE6323E042}"/>
              </a:ext>
            </a:extLst>
          </p:cNvPr>
          <p:cNvSpPr/>
          <p:nvPr/>
        </p:nvSpPr>
        <p:spPr>
          <a:xfrm>
            <a:off x="29852712" y="-456718"/>
            <a:ext cx="845002" cy="913435"/>
          </a:xfrm>
          <a:prstGeom prst="rt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58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0D2C9-125D-4F46-B4E8-77ABE13F4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676" y="1301771"/>
            <a:ext cx="26112371" cy="2736829"/>
          </a:xfrm>
        </p:spPr>
        <p:txBody>
          <a:bodyPr/>
          <a:lstStyle/>
          <a:p>
            <a:r>
              <a:rPr lang="en-GB" dirty="0"/>
              <a:t>Flood warden role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6A60F-ABA9-43A5-AE44-87F9BE8D6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9677" y="4332515"/>
            <a:ext cx="26112371" cy="11538857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Work together with public services to promote community led flood resilience. This could be in a variety of ways which include:</a:t>
            </a:r>
          </a:p>
          <a:p>
            <a:r>
              <a:rPr lang="en-GB" sz="6400" dirty="0"/>
              <a:t>• Ensuring members of the community are signed up to receive flood warnings and understand what they mean </a:t>
            </a:r>
          </a:p>
          <a:p>
            <a:r>
              <a:rPr lang="en-GB" sz="6400" dirty="0"/>
              <a:t>• Keeping Environment Agency flood duty officers informed during an incident</a:t>
            </a:r>
          </a:p>
          <a:p>
            <a:r>
              <a:rPr lang="en-GB" sz="6400" dirty="0"/>
              <a:t>• Working as a community to prepare for a flood event and identify vulnerable people within the community who may need extra help</a:t>
            </a:r>
          </a:p>
          <a:p>
            <a:r>
              <a:rPr lang="en-GB" sz="6400" dirty="0"/>
              <a:t>• Reporting blocked drains, ditches, etc to the relevant authority</a:t>
            </a:r>
          </a:p>
          <a:p>
            <a:r>
              <a:rPr lang="en-GB" sz="6400" dirty="0"/>
              <a:t>• Developing a Community Flood Plan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1095382-C4B9-4B11-83FA-8DF7E404D59D}"/>
              </a:ext>
            </a:extLst>
          </p:cNvPr>
          <p:cNvSpPr/>
          <p:nvPr/>
        </p:nvSpPr>
        <p:spPr>
          <a:xfrm>
            <a:off x="29852712" y="-456718"/>
            <a:ext cx="845002" cy="913435"/>
          </a:xfrm>
          <a:prstGeom prst="rt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6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Being prepared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0" y="4397829"/>
            <a:ext cx="15988865" cy="1153885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4800"/>
              </a:spcAft>
            </a:pPr>
            <a:r>
              <a:rPr lang="en-GB" dirty="0"/>
              <a:t>Protects you and your family</a:t>
            </a:r>
          </a:p>
          <a:p>
            <a:pPr>
              <a:lnSpc>
                <a:spcPct val="120000"/>
              </a:lnSpc>
              <a:spcAft>
                <a:spcPts val="4800"/>
              </a:spcAft>
            </a:pPr>
            <a:r>
              <a:rPr lang="en-GB" dirty="0"/>
              <a:t>Reduces damage to your home and personal belongings saving you money</a:t>
            </a:r>
          </a:p>
          <a:p>
            <a:pPr>
              <a:lnSpc>
                <a:spcPct val="120000"/>
              </a:lnSpc>
              <a:spcAft>
                <a:spcPts val="4800"/>
              </a:spcAft>
            </a:pPr>
            <a:r>
              <a:rPr lang="en-GB" dirty="0"/>
              <a:t>Means you can return back to your home sooner after flooding</a:t>
            </a:r>
          </a:p>
          <a:p>
            <a:pPr>
              <a:lnSpc>
                <a:spcPct val="120000"/>
              </a:lnSpc>
              <a:spcAft>
                <a:spcPts val="4800"/>
              </a:spcAft>
            </a:pPr>
            <a:r>
              <a:rPr lang="en-GB" dirty="0"/>
              <a:t>Reduces likelihood of suffering mental health impacts</a:t>
            </a:r>
          </a:p>
          <a:p>
            <a:pPr>
              <a:lnSpc>
                <a:spcPct val="120000"/>
              </a:lnSpc>
              <a:spcAft>
                <a:spcPts val="4800"/>
              </a:spcAft>
            </a:pPr>
            <a:r>
              <a:rPr lang="en-GB" dirty="0"/>
              <a:t>Find out how to prepare at National Flood Forum  or visit Prepare for Flooding </a:t>
            </a:r>
            <a:r>
              <a:rPr lang="en-US" dirty="0"/>
              <a:t>page on Gov.uk</a:t>
            </a:r>
            <a:endParaRPr lang="en-GB" dirty="0"/>
          </a:p>
          <a:p>
            <a:pPr>
              <a:lnSpc>
                <a:spcPct val="120000"/>
              </a:lnSpc>
              <a:spcAft>
                <a:spcPts val="4800"/>
              </a:spcAft>
            </a:pP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8844" y="4397829"/>
            <a:ext cx="9179118" cy="11538857"/>
          </a:xfrm>
          <a:prstGeom prst="rect">
            <a:avLst/>
          </a:prstGeom>
          <a:ln w="76200">
            <a:solidFill>
              <a:srgbClr val="003DBA"/>
            </a:solidFill>
          </a:ln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CFFB6B52-54C5-428B-B9FF-999B71DDF9F4}"/>
              </a:ext>
            </a:extLst>
          </p:cNvPr>
          <p:cNvSpPr/>
          <p:nvPr/>
        </p:nvSpPr>
        <p:spPr>
          <a:xfrm>
            <a:off x="29852712" y="-456718"/>
            <a:ext cx="845002" cy="913435"/>
          </a:xfrm>
          <a:prstGeom prst="rt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175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2A416-2E0E-4D82-9F3C-7AA4F5562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55" y="648929"/>
            <a:ext cx="26112371" cy="2736829"/>
          </a:xfrm>
        </p:spPr>
        <p:txBody>
          <a:bodyPr/>
          <a:lstStyle/>
          <a:p>
            <a:r>
              <a:rPr lang="en-GB" dirty="0"/>
              <a:t>Property flood protection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8D6C997-A0A4-4B39-A3F7-1839B2653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1955" y="3896383"/>
            <a:ext cx="16830574" cy="1153885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4800"/>
              </a:spcAft>
            </a:pPr>
            <a:r>
              <a:rPr lang="en-GB" dirty="0"/>
              <a:t>In order to prepare for flooding and become more resilient to its effects, you can implement property flood protection measures in your home. </a:t>
            </a:r>
          </a:p>
          <a:p>
            <a:pPr>
              <a:lnSpc>
                <a:spcPct val="120000"/>
              </a:lnSpc>
              <a:spcAft>
                <a:spcPts val="4800"/>
              </a:spcAft>
            </a:pPr>
            <a:r>
              <a:rPr lang="en-GB" dirty="0"/>
              <a:t>These measures include both flood resistance (keeping water out) and flood resilience (reducing damage when water enters). </a:t>
            </a:r>
          </a:p>
          <a:p>
            <a:pPr>
              <a:lnSpc>
                <a:spcPct val="120000"/>
              </a:lnSpc>
              <a:spcAft>
                <a:spcPts val="4800"/>
              </a:spcAft>
            </a:pPr>
            <a:r>
              <a:rPr lang="en-GB" dirty="0"/>
              <a:t>There are many different products and techniques available to help protect your property. For more detailed information visit the Flood Hub online.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55B9D1-1D90-4F81-BD3F-0508443B7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6290" y="3829151"/>
            <a:ext cx="9666968" cy="11673320"/>
          </a:xfrm>
          <a:prstGeom prst="rect">
            <a:avLst/>
          </a:prstGeom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7663B268-0719-4C5A-8A8B-E05EE79F0E38}"/>
              </a:ext>
            </a:extLst>
          </p:cNvPr>
          <p:cNvSpPr/>
          <p:nvPr/>
        </p:nvSpPr>
        <p:spPr>
          <a:xfrm>
            <a:off x="29852712" y="-456718"/>
            <a:ext cx="845002" cy="913435"/>
          </a:xfrm>
          <a:prstGeom prst="rt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522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8C8F-2403-4FF1-A719-BBAEB5249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Blue Pages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72C74D-367E-4AD6-B1D6-25C175157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35778"/>
            <a:ext cx="30275213" cy="10625622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E9078850-2549-488A-A165-333E2CACEF78}"/>
              </a:ext>
            </a:extLst>
          </p:cNvPr>
          <p:cNvSpPr/>
          <p:nvPr/>
        </p:nvSpPr>
        <p:spPr>
          <a:xfrm>
            <a:off x="29852712" y="-456718"/>
            <a:ext cx="845002" cy="913435"/>
          </a:xfrm>
          <a:prstGeom prst="rt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974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Further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4800"/>
              </a:spcAft>
            </a:pPr>
            <a:r>
              <a:rPr lang="en-GB"/>
              <a:t>Visit </a:t>
            </a:r>
            <a:r>
              <a:rPr lang="en-US">
                <a:hlinkClick r:id="rId2"/>
              </a:rPr>
              <a:t>What to do in a Flood</a:t>
            </a:r>
            <a:r>
              <a:rPr lang="en-US"/>
              <a:t> on Gov.uk</a:t>
            </a:r>
            <a:endParaRPr lang="en-GB"/>
          </a:p>
          <a:p>
            <a:pPr>
              <a:spcAft>
                <a:spcPts val="4800"/>
              </a:spcAft>
            </a:pPr>
            <a:r>
              <a:rPr lang="en-GB"/>
              <a:t>Call </a:t>
            </a:r>
            <a:r>
              <a:rPr lang="en-GB" err="1"/>
              <a:t>Floodline</a:t>
            </a:r>
            <a:r>
              <a:rPr lang="en-GB"/>
              <a:t> on 0345 988 11 88</a:t>
            </a:r>
          </a:p>
          <a:p>
            <a:pPr>
              <a:spcAft>
                <a:spcPts val="4800"/>
              </a:spcAft>
            </a:pPr>
            <a:r>
              <a:rPr lang="en-GB"/>
              <a:t>Email </a:t>
            </a:r>
            <a:r>
              <a:rPr lang="en-GB">
                <a:hlinkClick r:id="rId3"/>
              </a:rPr>
              <a:t>enquiries@environment-agency.gov.uk</a:t>
            </a:r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6"/>
          <a:stretch/>
        </p:blipFill>
        <p:spPr>
          <a:xfrm>
            <a:off x="18494391" y="4397829"/>
            <a:ext cx="9242409" cy="11030871"/>
          </a:xfrm>
          <a:prstGeom prst="rect">
            <a:avLst/>
          </a:prstGeom>
          <a:ln w="76200">
            <a:solidFill>
              <a:srgbClr val="003DBA"/>
            </a:solidFill>
          </a:ln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CA6A0FA1-C74E-4FC6-B367-BFC08E35064E}"/>
              </a:ext>
            </a:extLst>
          </p:cNvPr>
          <p:cNvSpPr/>
          <p:nvPr/>
        </p:nvSpPr>
        <p:spPr>
          <a:xfrm>
            <a:off x="29852712" y="-456718"/>
            <a:ext cx="845002" cy="913435"/>
          </a:xfrm>
          <a:prstGeom prst="rt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984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Further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spcAft>
                <a:spcPts val="4800"/>
              </a:spcAft>
            </a:pPr>
            <a:r>
              <a:rPr lang="en-GB" dirty="0"/>
              <a:t>We can give you advice and help to prepare</a:t>
            </a:r>
          </a:p>
          <a:p>
            <a:pPr marL="1143000" indent="-1143000">
              <a:spcAft>
                <a:spcPts val="4800"/>
              </a:spcAft>
              <a:buFont typeface="Arial" panose="020B0604020202020204" pitchFamily="34" charset="0"/>
              <a:buChar char="•"/>
            </a:pPr>
            <a:r>
              <a:rPr lang="en-GB" dirty="0"/>
              <a:t>Local authorities setup rest centres and can help with recovery</a:t>
            </a:r>
          </a:p>
          <a:p>
            <a:pPr marL="1143000" indent="-1143000">
              <a:spcAft>
                <a:spcPts val="4800"/>
              </a:spcAft>
              <a:buFont typeface="Arial" panose="020B0604020202020204" pitchFamily="34" charset="0"/>
              <a:buChar char="•"/>
            </a:pPr>
            <a:r>
              <a:rPr lang="en-GB" dirty="0"/>
              <a:t>For mental health support see </a:t>
            </a:r>
            <a:r>
              <a:rPr lang="en-GB" dirty="0">
                <a:hlinkClick r:id="rId2"/>
              </a:rPr>
              <a:t>www.mind.org.uk</a:t>
            </a:r>
            <a:r>
              <a:rPr lang="en-GB" dirty="0"/>
              <a:t> </a:t>
            </a:r>
            <a:r>
              <a:rPr lang="en-GB" dirty="0">
                <a:hlinkClick r:id="rId3"/>
              </a:rPr>
              <a:t>British Red Cross</a:t>
            </a:r>
            <a:r>
              <a:rPr lang="en-GB" dirty="0"/>
              <a:t> or </a:t>
            </a:r>
            <a:r>
              <a:rPr lang="en-GB" dirty="0">
                <a:hlinkClick r:id="rId4"/>
              </a:rPr>
              <a:t>Samaritans</a:t>
            </a:r>
            <a:endParaRPr lang="en-GB" dirty="0"/>
          </a:p>
          <a:p>
            <a:pPr marL="1143000" indent="-1143000">
              <a:spcAft>
                <a:spcPts val="4800"/>
              </a:spcAft>
              <a:buChar char="•"/>
            </a:pPr>
            <a:r>
              <a:rPr lang="en-GB" sz="8700" dirty="0" err="1">
                <a:ea typeface="Calibri"/>
                <a:cs typeface="Calibri"/>
              </a:rPr>
              <a:t>FloodRe</a:t>
            </a:r>
            <a:r>
              <a:rPr lang="en-GB" sz="8700" dirty="0">
                <a:ea typeface="Calibri"/>
                <a:cs typeface="Calibri"/>
              </a:rPr>
              <a:t> </a:t>
            </a:r>
            <a:r>
              <a:rPr lang="en-GB" sz="8700" dirty="0">
                <a:ea typeface="Calibri"/>
                <a:cs typeface="Calibri"/>
                <a:hlinkClick r:id="rId5"/>
              </a:rPr>
              <a:t>www.floodre.co.uk</a:t>
            </a:r>
            <a:r>
              <a:rPr lang="en-GB" sz="8700" dirty="0">
                <a:ea typeface="Calibri"/>
                <a:cs typeface="Calibri"/>
              </a:rPr>
              <a:t> for support with insurance </a:t>
            </a:r>
            <a:endParaRPr lang="en-GB" sz="8700" dirty="0"/>
          </a:p>
          <a:p>
            <a:pPr>
              <a:spcAft>
                <a:spcPts val="4800"/>
              </a:spcAft>
            </a:pPr>
            <a:r>
              <a:rPr lang="en-GB" dirty="0"/>
              <a:t>Stay safe and well after a flood:</a:t>
            </a:r>
          </a:p>
          <a:p>
            <a:pPr marL="1143000" indent="-1143000">
              <a:spcAft>
                <a:spcPts val="4800"/>
              </a:spcAft>
              <a:buFont typeface="Arial" panose="020B0604020202020204" pitchFamily="34" charset="0"/>
              <a:buChar char="•"/>
            </a:pPr>
            <a:r>
              <a:rPr lang="en-GB" dirty="0"/>
              <a:t>Public Health England </a:t>
            </a:r>
            <a:r>
              <a:rPr lang="en-GB" dirty="0">
                <a:hlinkClick r:id="rId6"/>
              </a:rPr>
              <a:t>www.gov.uk/flooding-health-guidance-and-advice</a:t>
            </a:r>
            <a:endParaRPr lang="en-GB" dirty="0"/>
          </a:p>
          <a:p>
            <a:pPr marL="1143000" indent="-1143000">
              <a:spcAft>
                <a:spcPts val="4800"/>
              </a:spcAft>
              <a:buFont typeface="Arial" panose="020B0604020202020204" pitchFamily="34" charset="0"/>
              <a:buChar char="•"/>
            </a:pPr>
            <a:r>
              <a:rPr lang="en-GB" dirty="0">
                <a:hlinkClick r:id="rId7"/>
              </a:rPr>
              <a:t>National flood forum </a:t>
            </a:r>
            <a:r>
              <a:rPr lang="en-GB" dirty="0"/>
              <a:t>or 01299 403 055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9C72FEF-8047-40EF-A582-C4F3B08B2C34}"/>
              </a:ext>
            </a:extLst>
          </p:cNvPr>
          <p:cNvSpPr/>
          <p:nvPr/>
        </p:nvSpPr>
        <p:spPr>
          <a:xfrm>
            <a:off x="29852712" y="-456718"/>
            <a:ext cx="845002" cy="913435"/>
          </a:xfrm>
          <a:prstGeom prst="rt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015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3B36B-7219-CB73-9002-CA0987421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5000">
                <a:latin typeface="Arial Narrow"/>
              </a:rPr>
              <a:t>Introductions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55D62-EC65-3ABD-2D3B-BF789F376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1421" y="4223657"/>
            <a:ext cx="13078436" cy="124919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8700">
                <a:cs typeface="Calibri"/>
              </a:rPr>
              <a:t>Chris Jones</a:t>
            </a:r>
            <a:endParaRPr lang="en-US"/>
          </a:p>
          <a:p>
            <a:r>
              <a:rPr lang="en-US" sz="6600" i="1">
                <a:cs typeface="Calibri"/>
              </a:rPr>
              <a:t>Flood Resilience Engagement Advisor</a:t>
            </a:r>
            <a:r>
              <a:rPr lang="en-US" sz="6600">
                <a:cs typeface="Calibri"/>
              </a:rPr>
              <a:t> </a:t>
            </a:r>
            <a:endParaRPr lang="en-US" sz="6600"/>
          </a:p>
          <a:p>
            <a:endParaRPr lang="en-US" sz="8700">
              <a:cs typeface="Calibri"/>
            </a:endParaRPr>
          </a:p>
          <a:p>
            <a:endParaRPr lang="en-US" sz="8700">
              <a:cs typeface="Calibri"/>
            </a:endParaRPr>
          </a:p>
        </p:txBody>
      </p:sp>
      <p:pic>
        <p:nvPicPr>
          <p:cNvPr id="8" name="Picture 8" descr="A picture containing text, road, outdoor&#10;&#10;Description automatically generated">
            <a:extLst>
              <a:ext uri="{FF2B5EF4-FFF2-40B4-BE49-F238E27FC236}">
                <a16:creationId xmlns:a16="http://schemas.microsoft.com/office/drawing/2014/main" id="{15ADA177-557A-81C9-FEC8-1D13D0B871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5" t="22107" r="36986" b="23347"/>
          <a:stretch/>
        </p:blipFill>
        <p:spPr>
          <a:xfrm>
            <a:off x="17055702" y="7386998"/>
            <a:ext cx="6048698" cy="777080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F4B4CE-B259-49A5-71CF-B470638A709D}"/>
              </a:ext>
            </a:extLst>
          </p:cNvPr>
          <p:cNvSpPr txBox="1">
            <a:spLocks/>
          </p:cNvSpPr>
          <p:nvPr/>
        </p:nvSpPr>
        <p:spPr>
          <a:xfrm>
            <a:off x="17055891" y="4052653"/>
            <a:ext cx="13078436" cy="124919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285119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None/>
              <a:defRPr sz="8731" kern="1200">
                <a:solidFill>
                  <a:srgbClr val="003DBA"/>
                </a:solidFill>
                <a:latin typeface="+mn-lt"/>
                <a:ea typeface="+mn-ea"/>
                <a:cs typeface="+mn-cs"/>
              </a:defRPr>
            </a:lvl1pPr>
            <a:lvl2pPr marL="2138393" indent="-712798" algn="l" defTabSz="2851191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7483" kern="1200">
                <a:solidFill>
                  <a:srgbClr val="003DBA"/>
                </a:solidFill>
                <a:latin typeface="+mn-lt"/>
                <a:ea typeface="+mn-ea"/>
                <a:cs typeface="+mn-cs"/>
              </a:defRPr>
            </a:lvl2pPr>
            <a:lvl3pPr marL="3563988" indent="-712798" algn="l" defTabSz="2851191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6236" kern="1200">
                <a:solidFill>
                  <a:srgbClr val="003DBA"/>
                </a:solidFill>
                <a:latin typeface="+mn-lt"/>
                <a:ea typeface="+mn-ea"/>
                <a:cs typeface="+mn-cs"/>
              </a:defRPr>
            </a:lvl3pPr>
            <a:lvl4pPr marL="4989584" indent="-712798" algn="l" defTabSz="2851191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5613" kern="1200">
                <a:solidFill>
                  <a:srgbClr val="003DBA"/>
                </a:solidFill>
                <a:latin typeface="+mn-lt"/>
                <a:ea typeface="+mn-ea"/>
                <a:cs typeface="+mn-cs"/>
              </a:defRPr>
            </a:lvl4pPr>
            <a:lvl5pPr marL="6415179" indent="-712798" algn="l" defTabSz="2851191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5613" kern="1200">
                <a:solidFill>
                  <a:srgbClr val="003DBA"/>
                </a:solidFill>
                <a:latin typeface="+mn-lt"/>
                <a:ea typeface="+mn-ea"/>
                <a:cs typeface="+mn-cs"/>
              </a:defRPr>
            </a:lvl5pPr>
            <a:lvl6pPr marL="7840774" indent="-712798" algn="l" defTabSz="2851191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56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266370" indent="-712798" algn="l" defTabSz="2851191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56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691965" indent="-712798" algn="l" defTabSz="2851191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56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17560" indent="-712798" algn="l" defTabSz="2851191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56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700">
                <a:cs typeface="Calibri"/>
              </a:rPr>
              <a:t>Dan Matthews</a:t>
            </a:r>
          </a:p>
          <a:p>
            <a:r>
              <a:rPr lang="en-US" sz="6600" i="1">
                <a:cs typeface="Calibri"/>
              </a:rPr>
              <a:t>Flood Resilience Officer</a:t>
            </a:r>
          </a:p>
        </p:txBody>
      </p:sp>
      <p:pic>
        <p:nvPicPr>
          <p:cNvPr id="5" name="Picture 4" descr="A person wearing sunglasses&#10;&#10;Description automatically generated with low confidence">
            <a:extLst>
              <a:ext uri="{FF2B5EF4-FFF2-40B4-BE49-F238E27FC236}">
                <a16:creationId xmlns:a16="http://schemas.microsoft.com/office/drawing/2014/main" id="{556038B4-3740-4BC8-B19D-3FA8F06D39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421" y="7386998"/>
            <a:ext cx="5828105" cy="7770806"/>
          </a:xfrm>
          <a:prstGeom prst="rect">
            <a:avLst/>
          </a:prstGeom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6458F60D-E726-4FAC-AF46-5239510E1127}"/>
              </a:ext>
            </a:extLst>
          </p:cNvPr>
          <p:cNvSpPr/>
          <p:nvPr/>
        </p:nvSpPr>
        <p:spPr>
          <a:xfrm rot="18958681">
            <a:off x="29293427" y="-761517"/>
            <a:ext cx="845002" cy="913435"/>
          </a:xfrm>
          <a:prstGeom prst="rt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36EBC47F-2741-448F-B463-3A40528979C2}"/>
              </a:ext>
            </a:extLst>
          </p:cNvPr>
          <p:cNvSpPr/>
          <p:nvPr/>
        </p:nvSpPr>
        <p:spPr>
          <a:xfrm rot="15964869">
            <a:off x="29749377" y="-592219"/>
            <a:ext cx="845002" cy="913435"/>
          </a:xfrm>
          <a:prstGeom prst="rt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452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2796B-5E1A-4767-90C4-4421863C6A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Any 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25F64A-D9BE-41C5-AEBA-387B246534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Thanks for listening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CAE86A45-F8FA-4815-B579-678825FB16C9}"/>
              </a:ext>
            </a:extLst>
          </p:cNvPr>
          <p:cNvSpPr/>
          <p:nvPr/>
        </p:nvSpPr>
        <p:spPr>
          <a:xfrm>
            <a:off x="29852712" y="-456718"/>
            <a:ext cx="845002" cy="913435"/>
          </a:xfrm>
          <a:prstGeom prst="rt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228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51F1D-4D72-4367-BE01-46F2FE51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we’ll cover this evening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41E15-6A58-4D5B-8350-D008811D8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8700">
                <a:solidFill>
                  <a:schemeClr val="tx1"/>
                </a:solidFill>
                <a:cs typeface="Calibri"/>
              </a:rPr>
              <a:t>Overview of Flood Warning Service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8700" err="1">
                <a:solidFill>
                  <a:schemeClr val="tx1"/>
                </a:solidFill>
                <a:cs typeface="Calibri"/>
              </a:rPr>
              <a:t>Breaston’s</a:t>
            </a:r>
            <a:r>
              <a:rPr lang="en-GB" sz="8700">
                <a:solidFill>
                  <a:schemeClr val="tx1"/>
                </a:solidFill>
                <a:cs typeface="Calibri"/>
              </a:rPr>
              <a:t> New Flood Warning Service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8700">
                <a:solidFill>
                  <a:schemeClr val="tx1"/>
                </a:solidFill>
                <a:cs typeface="Calibri"/>
              </a:rPr>
              <a:t>Improving your Flood Warning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8700">
                <a:solidFill>
                  <a:schemeClr val="tx1"/>
                </a:solidFill>
                <a:cs typeface="Calibri"/>
              </a:rPr>
              <a:t>Flood Warden Scheme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8700">
                <a:solidFill>
                  <a:schemeClr val="tx1"/>
                </a:solidFill>
                <a:cs typeface="Calibri"/>
              </a:rPr>
              <a:t>Property Flood Protection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2CA940BE-5AB2-45AB-808A-0E3FF6A88A30}"/>
              </a:ext>
            </a:extLst>
          </p:cNvPr>
          <p:cNvSpPr/>
          <p:nvPr/>
        </p:nvSpPr>
        <p:spPr>
          <a:xfrm>
            <a:off x="29852712" y="-456718"/>
            <a:ext cx="845002" cy="913435"/>
          </a:xfrm>
          <a:prstGeom prst="rt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619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465" y="550477"/>
            <a:ext cx="26112371" cy="2736829"/>
          </a:xfrm>
        </p:spPr>
        <p:txBody>
          <a:bodyPr/>
          <a:lstStyle/>
          <a:p>
            <a:r>
              <a:rPr lang="en-GB"/>
              <a:t>We issue 3 levels of flood warning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18357" y="4908884"/>
            <a:ext cx="19327191" cy="2310063"/>
          </a:xfrm>
        </p:spPr>
        <p:txBody>
          <a:bodyPr/>
          <a:lstStyle/>
          <a:p>
            <a:r>
              <a:rPr lang="en-GB" b="1"/>
              <a:t>Flood Alert </a:t>
            </a:r>
            <a:r>
              <a:rPr lang="en-GB"/>
              <a:t>– Prepare. Flooding is possible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467" y="4204007"/>
            <a:ext cx="4057090" cy="3832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665" y="8084510"/>
            <a:ext cx="5256693" cy="3579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381" y="12028822"/>
            <a:ext cx="4077176" cy="40372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6BF2D5-2DE1-4CA3-B807-0F92D0D21F59}"/>
              </a:ext>
            </a:extLst>
          </p:cNvPr>
          <p:cNvSpPr/>
          <p:nvPr/>
        </p:nvSpPr>
        <p:spPr>
          <a:xfrm>
            <a:off x="8518357" y="12164128"/>
            <a:ext cx="18747475" cy="2779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730" b="1">
                <a:solidFill>
                  <a:srgbClr val="003DBA"/>
                </a:solidFill>
              </a:rPr>
              <a:t>Severe Flood Warning </a:t>
            </a:r>
            <a:r>
              <a:rPr lang="en-GB" sz="8730">
                <a:solidFill>
                  <a:srgbClr val="003DBA"/>
                </a:solidFill>
              </a:rPr>
              <a:t>– Survive. Severe flooding. Danger to life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9F0C17-2D2C-4E8A-9A53-0D20EE4D3885}"/>
              </a:ext>
            </a:extLst>
          </p:cNvPr>
          <p:cNvSpPr/>
          <p:nvPr/>
        </p:nvSpPr>
        <p:spPr>
          <a:xfrm>
            <a:off x="8542650" y="8258258"/>
            <a:ext cx="19327191" cy="2779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730" b="1">
                <a:solidFill>
                  <a:srgbClr val="003DBA"/>
                </a:solidFill>
              </a:rPr>
              <a:t>Flood Warning </a:t>
            </a:r>
            <a:r>
              <a:rPr lang="en-GB" sz="8730">
                <a:solidFill>
                  <a:srgbClr val="003DBA"/>
                </a:solidFill>
              </a:rPr>
              <a:t>– Act. Flooding to property is expected. Immediate action required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FB37490D-C5B5-438E-BB73-5B0F8F00C80F}"/>
              </a:ext>
            </a:extLst>
          </p:cNvPr>
          <p:cNvSpPr/>
          <p:nvPr/>
        </p:nvSpPr>
        <p:spPr>
          <a:xfrm>
            <a:off x="29852712" y="-456718"/>
            <a:ext cx="845002" cy="913435"/>
          </a:xfrm>
          <a:prstGeom prst="rt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396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5000">
                <a:latin typeface="Arial Narrow"/>
              </a:rPr>
              <a:t>Your new flood warning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Aft>
                <a:spcPts val="4800"/>
              </a:spcAft>
            </a:pPr>
            <a:r>
              <a:rPr lang="en-GB"/>
              <a:t>We are pleased to be able to offer a new flood warning service in your area</a:t>
            </a:r>
          </a:p>
          <a:p>
            <a:pPr>
              <a:lnSpc>
                <a:spcPct val="110000"/>
              </a:lnSpc>
              <a:spcAft>
                <a:spcPts val="4800"/>
              </a:spcAft>
            </a:pPr>
            <a:r>
              <a:rPr lang="en-GB"/>
              <a:t>Flood warnings give people valuable time to prepare for flooding – time that allows you to move yourselves, your families and precious items to safety</a:t>
            </a:r>
          </a:p>
          <a:p>
            <a:pPr>
              <a:lnSpc>
                <a:spcPct val="110000"/>
              </a:lnSpc>
              <a:spcAft>
                <a:spcPts val="4800"/>
              </a:spcAft>
            </a:pPr>
            <a:r>
              <a:rPr lang="en-GB"/>
              <a:t>Flood warnings save lives and enable the emergency services to prepare and help communities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6" r="14004"/>
          <a:stretch/>
        </p:blipFill>
        <p:spPr>
          <a:xfrm>
            <a:off x="18462625" y="4991190"/>
            <a:ext cx="9731375" cy="10351907"/>
          </a:xfrm>
          <a:prstGeom prst="rect">
            <a:avLst/>
          </a:prstGeom>
          <a:ln w="76200">
            <a:solidFill>
              <a:srgbClr val="003DBA"/>
            </a:solidFill>
          </a:ln>
        </p:spPr>
      </p:pic>
    </p:spTree>
    <p:extLst>
      <p:ext uri="{BB962C8B-B14F-4D97-AF65-F5344CB8AC3E}">
        <p14:creationId xmlns:p14="http://schemas.microsoft.com/office/powerpoint/2010/main" val="1210670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5627C063-7443-4CA7-BB2E-986F50B7E4A3}"/>
              </a:ext>
            </a:extLst>
          </p:cNvPr>
          <p:cNvSpPr txBox="1"/>
          <p:nvPr/>
        </p:nvSpPr>
        <p:spPr>
          <a:xfrm>
            <a:off x="2479400" y="3346416"/>
            <a:ext cx="10574924" cy="1126462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2478660" rtl="0" eaLnBrk="1" latinLnBrk="0" hangingPunct="1">
              <a:defRPr sz="48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39330" algn="l" defTabSz="2478660" rtl="0" eaLnBrk="1" latinLnBrk="0" hangingPunct="1">
              <a:defRPr sz="48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78660" algn="l" defTabSz="2478660" rtl="0" eaLnBrk="1" latinLnBrk="0" hangingPunct="1">
              <a:defRPr sz="48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17990" algn="l" defTabSz="2478660" rtl="0" eaLnBrk="1" latinLnBrk="0" hangingPunct="1">
              <a:defRPr sz="48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957320" algn="l" defTabSz="2478660" rtl="0" eaLnBrk="1" latinLnBrk="0" hangingPunct="1">
              <a:defRPr sz="48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96650" algn="l" defTabSz="2478660" rtl="0" eaLnBrk="1" latinLnBrk="0" hangingPunct="1">
              <a:defRPr sz="48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435984" algn="l" defTabSz="2478660" rtl="0" eaLnBrk="1" latinLnBrk="0" hangingPunct="1">
              <a:defRPr sz="48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75310" algn="l" defTabSz="2478660" rtl="0" eaLnBrk="1" latinLnBrk="0" hangingPunct="1">
              <a:defRPr sz="48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914640" algn="l" defTabSz="2478660" rtl="0" eaLnBrk="1" latinLnBrk="0" hangingPunct="1">
              <a:defRPr sz="48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2478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3DB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 showing flood warning area based on maximum predicted flood extent</a:t>
            </a:r>
          </a:p>
          <a:p>
            <a:pPr marR="0" lvl="0" algn="l" defTabSz="2478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3DBA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R="0" lvl="0" algn="l" defTabSz="2478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3DBA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Flood Warning thresholds are based on the first properties to flood</a:t>
            </a:r>
          </a:p>
          <a:p>
            <a:pPr marR="0" lvl="0" algn="l" defTabSz="2478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3DBA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R="0" lvl="0" algn="l" defTabSz="2478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3DBA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We welcome feedback on the performance of </a:t>
            </a:r>
            <a:r>
              <a:rPr lang="en-US" sz="6600" dirty="0">
                <a:solidFill>
                  <a:srgbClr val="003DBA"/>
                </a:solidFill>
                <a:latin typeface="Calibri" panose="020F0502020204030204"/>
                <a:cs typeface="Calibri"/>
              </a:rPr>
              <a:t>your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3DBA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new flood warnings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F55912-A2FD-0438-1650-10BC32CBA3C3}"/>
              </a:ext>
            </a:extLst>
          </p:cNvPr>
          <p:cNvSpPr>
            <a:spLocks noGrp="1"/>
          </p:cNvSpPr>
          <p:nvPr/>
        </p:nvSpPr>
        <p:spPr>
          <a:xfrm>
            <a:off x="3155764" y="269275"/>
            <a:ext cx="26112371" cy="2649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28511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20" b="1" kern="1200">
                <a:solidFill>
                  <a:srgbClr val="00B5FF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5000">
                <a:latin typeface="Arial Narrow"/>
              </a:rPr>
              <a:t>Your new</a:t>
            </a:r>
            <a:r>
              <a:rPr kumimoji="0" lang="en-US" sz="15000" i="0" u="none" strike="noStrike" kern="1200" cap="none" spc="0" normalizeH="0" baseline="0" noProof="0">
                <a:ln>
                  <a:noFill/>
                </a:ln>
                <a:solidFill>
                  <a:srgbClr val="00B5FF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 flood warning service</a:t>
            </a:r>
            <a:endParaRPr kumimoji="0" lang="en-US" sz="15020" i="0" u="none" strike="noStrike" kern="1200" cap="none" spc="0" normalizeH="0" baseline="0" noProof="0">
              <a:ln>
                <a:noFill/>
              </a:ln>
              <a:solidFill>
                <a:srgbClr val="00B5FF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25B510-0480-1976-223B-97CF547EE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4247" y="2916712"/>
            <a:ext cx="12967132" cy="13001077"/>
          </a:xfrm>
          <a:prstGeom prst="rect">
            <a:avLst/>
          </a:prstGeom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D7353BB3-2CFA-4B1D-BE0C-0FB180BF6518}"/>
              </a:ext>
            </a:extLst>
          </p:cNvPr>
          <p:cNvSpPr/>
          <p:nvPr/>
        </p:nvSpPr>
        <p:spPr>
          <a:xfrm>
            <a:off x="29852712" y="-456718"/>
            <a:ext cx="845002" cy="913435"/>
          </a:xfrm>
          <a:prstGeom prst="rt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4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83F68-9397-B820-EB9D-AFBEEB703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21" y="1136002"/>
            <a:ext cx="10764394" cy="2764233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800" dirty="0">
                <a:solidFill>
                  <a:schemeClr val="accent1"/>
                </a:solidFill>
                <a:latin typeface="+mn-lt"/>
                <a:ea typeface="+mn-lt"/>
                <a:cs typeface="Calibri Light" panose="020F0302020204030204"/>
              </a:rPr>
              <a:t>Monitoring your new  gauge</a:t>
            </a:r>
            <a:r>
              <a:rPr lang="en-US" sz="4400" dirty="0">
                <a:solidFill>
                  <a:srgbClr val="000000"/>
                </a:solidFill>
                <a:latin typeface="Calibri Light" panose="020F0302020204030204"/>
                <a:cs typeface="Calibri Light" panose="020F0302020204030204"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2EF166-F1FB-2650-933C-0A4A9DF6F801}"/>
              </a:ext>
            </a:extLst>
          </p:cNvPr>
          <p:cNvSpPr txBox="1"/>
          <p:nvPr/>
        </p:nvSpPr>
        <p:spPr>
          <a:xfrm>
            <a:off x="455021" y="4280550"/>
            <a:ext cx="10764392" cy="1180314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5600" dirty="0"/>
              <a:t>Search ‘check river levels online’ and then enter ‘Breaston’ in search box to view gauge levels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5600" dirty="0">
              <a:cs typeface="Calibri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5600" dirty="0">
                <a:cs typeface="Calibri"/>
              </a:rPr>
              <a:t>Levels will update twice daily or every 15 minutes in high flows 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5600" dirty="0">
              <a:cs typeface="Calibri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5600" dirty="0">
                <a:cs typeface="Calibri"/>
              </a:rPr>
              <a:t>Hydrograph shows the river level in relation to time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5600" dirty="0">
              <a:cs typeface="Calibri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5600" dirty="0">
                <a:cs typeface="Calibri"/>
              </a:rPr>
              <a:t>Flood alert issued at 1.85m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5600" dirty="0">
              <a:cs typeface="Calibri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5600" dirty="0">
                <a:cs typeface="Calibri"/>
              </a:rPr>
              <a:t>Flood warning issued at 2m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9718" y="0"/>
            <a:ext cx="18755494" cy="21383625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23158" y="1739201"/>
            <a:ext cx="16349652" cy="1789510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71CDFCA-69BD-6321-81CE-29D540CE48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4" b="4683"/>
          <a:stretch/>
        </p:blipFill>
        <p:spPr>
          <a:xfrm>
            <a:off x="14225859" y="2518119"/>
            <a:ext cx="13343208" cy="16337264"/>
          </a:xfrm>
          <a:prstGeom prst="rect">
            <a:avLst/>
          </a:prstGeom>
          <a:effectLst/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CCBFC563-2210-4663-8372-57BD1B0A4780}"/>
              </a:ext>
            </a:extLst>
          </p:cNvPr>
          <p:cNvSpPr/>
          <p:nvPr/>
        </p:nvSpPr>
        <p:spPr>
          <a:xfrm>
            <a:off x="29852712" y="-456718"/>
            <a:ext cx="845002" cy="913435"/>
          </a:xfrm>
          <a:prstGeom prst="rt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559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007" y="733837"/>
            <a:ext cx="30867459" cy="2736829"/>
          </a:xfrm>
        </p:spPr>
        <p:txBody>
          <a:bodyPr>
            <a:normAutofit fontScale="90000"/>
          </a:bodyPr>
          <a:lstStyle/>
          <a:p>
            <a:r>
              <a:rPr lang="en-US"/>
              <a:t>How customers receive our flood warnings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6289" y="3470666"/>
            <a:ext cx="16286093" cy="1153885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4800"/>
              </a:spcAft>
            </a:pPr>
            <a:r>
              <a:rPr lang="en-US" sz="7200" dirty="0"/>
              <a:t>You can receive warnings by:</a:t>
            </a:r>
          </a:p>
          <a:p>
            <a:pPr marL="857250" indent="-857250">
              <a:lnSpc>
                <a:spcPct val="110000"/>
              </a:lnSpc>
              <a:spcAft>
                <a:spcPts val="4800"/>
              </a:spcAft>
              <a:buFont typeface="Arial" panose="020B0604020202020204" pitchFamily="34" charset="0"/>
              <a:buChar char="•"/>
            </a:pPr>
            <a:r>
              <a:rPr lang="en-US" sz="7200" dirty="0"/>
              <a:t>Text message</a:t>
            </a:r>
          </a:p>
          <a:p>
            <a:pPr marL="857250" indent="-857250">
              <a:lnSpc>
                <a:spcPct val="110000"/>
              </a:lnSpc>
              <a:spcAft>
                <a:spcPts val="4800"/>
              </a:spcAft>
              <a:buFont typeface="Arial" panose="020B0604020202020204" pitchFamily="34" charset="0"/>
              <a:buChar char="•"/>
            </a:pPr>
            <a:r>
              <a:rPr lang="en-US" sz="7200" dirty="0"/>
              <a:t>Automated phone call</a:t>
            </a:r>
          </a:p>
          <a:p>
            <a:pPr marL="857250" indent="-857250">
              <a:lnSpc>
                <a:spcPct val="110000"/>
              </a:lnSpc>
              <a:spcAft>
                <a:spcPts val="4800"/>
              </a:spcAft>
              <a:buFont typeface="Arial" panose="020B0604020202020204" pitchFamily="34" charset="0"/>
              <a:buChar char="•"/>
            </a:pPr>
            <a:r>
              <a:rPr lang="en-US" sz="7200" dirty="0"/>
              <a:t>Email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4A86466-48E9-4720-94FA-15894ED542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256"/>
          <a:stretch/>
        </p:blipFill>
        <p:spPr>
          <a:xfrm>
            <a:off x="17076265" y="3470666"/>
            <a:ext cx="11912659" cy="10880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9346A367-C3CD-464A-B8B2-E4B38235582D}"/>
              </a:ext>
            </a:extLst>
          </p:cNvPr>
          <p:cNvSpPr/>
          <p:nvPr/>
        </p:nvSpPr>
        <p:spPr>
          <a:xfrm>
            <a:off x="29852712" y="-456718"/>
            <a:ext cx="845002" cy="913435"/>
          </a:xfrm>
          <a:prstGeom prst="rt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993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783" y="1138485"/>
            <a:ext cx="27756895" cy="3085172"/>
          </a:xfrm>
        </p:spPr>
        <p:txBody>
          <a:bodyPr>
            <a:noAutofit/>
          </a:bodyPr>
          <a:lstStyle/>
          <a:p>
            <a:r>
              <a:rPr lang="en-GB"/>
              <a:t>Your warning service; what to expect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8288" y="4223657"/>
            <a:ext cx="13837518" cy="11756572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Aft>
                <a:spcPts val="4800"/>
              </a:spcAft>
            </a:pPr>
            <a:r>
              <a:rPr lang="en-US" sz="7800" dirty="0">
                <a:cs typeface="Arial" panose="020B0604020202020204" pitchFamily="34" charset="0"/>
              </a:rPr>
              <a:t>Accuracy of flood warnings improves over time</a:t>
            </a:r>
          </a:p>
          <a:p>
            <a:pPr>
              <a:lnSpc>
                <a:spcPct val="120000"/>
              </a:lnSpc>
              <a:spcAft>
                <a:spcPts val="4800"/>
              </a:spcAft>
            </a:pPr>
            <a:r>
              <a:rPr lang="en-US" sz="7800" dirty="0">
                <a:cs typeface="Arial" panose="020B0604020202020204" pitchFamily="34" charset="0"/>
              </a:rPr>
              <a:t>In the short term, there may be a higher-than-normal occurrence of false alarms. </a:t>
            </a:r>
          </a:p>
          <a:p>
            <a:pPr>
              <a:lnSpc>
                <a:spcPct val="120000"/>
              </a:lnSpc>
              <a:spcAft>
                <a:spcPts val="4800"/>
              </a:spcAft>
            </a:pPr>
            <a:r>
              <a:rPr lang="en-GB" sz="7800" dirty="0"/>
              <a:t>On small watercourses, flooding can happen quickly after heavy rain</a:t>
            </a:r>
            <a:r>
              <a:rPr lang="en-GB" sz="8800" dirty="0"/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88B04F-8638-4CD4-A8A9-89E2D9407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0291" y="6006326"/>
            <a:ext cx="9044103" cy="6158171"/>
          </a:xfrm>
          <a:prstGeom prst="rect">
            <a:avLst/>
          </a:prstGeom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1CF1E92D-497F-4C77-A2A4-98557D35A1C4}"/>
              </a:ext>
            </a:extLst>
          </p:cNvPr>
          <p:cNvSpPr/>
          <p:nvPr/>
        </p:nvSpPr>
        <p:spPr>
          <a:xfrm>
            <a:off x="29852712" y="-456718"/>
            <a:ext cx="845002" cy="913435"/>
          </a:xfrm>
          <a:prstGeom prst="rt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342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3DBA"/>
      </a:dk2>
      <a:lt2>
        <a:srgbClr val="E7E6E6"/>
      </a:lt2>
      <a:accent1>
        <a:srgbClr val="00B5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d1117845-93f6-4da3-abaa-fcb4fa669c78" ContentTypeId="0x010100A5BF1C78D9F64B679A5EBDE1C6598EBC01" PreviousValue="false" LastSyncTimeStamp="2018-07-26T16:29:50.71Z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efra document" ma:contentTypeID="0x010100A5BF1C78D9F64B679A5EBDE1C6598EBC0100200B030510429143932C22839746BAED" ma:contentTypeVersion="20" ma:contentTypeDescription="Create a new document." ma:contentTypeScope="" ma:versionID="591d3ea7f62ec1bf17226f830e0fe0bc">
  <xsd:schema xmlns:xsd="http://www.w3.org/2001/XMLSchema" xmlns:xs="http://www.w3.org/2001/XMLSchema" xmlns:p="http://schemas.microsoft.com/office/2006/metadata/properties" xmlns:ns2="662745e8-e224-48e8-a2e3-254862b8c2f5" xmlns:ns3="40101575-fbe6-4317-b110-c9de5b425980" xmlns:ns4="22b937e2-aa99-4def-8c58-73050d2f5ab9" targetNamespace="http://schemas.microsoft.com/office/2006/metadata/properties" ma:root="true" ma:fieldsID="3a881029e55389437a307b3f1510b947" ns2:_="" ns3:_="" ns4:_="">
    <xsd:import namespace="662745e8-e224-48e8-a2e3-254862b8c2f5"/>
    <xsd:import namespace="40101575-fbe6-4317-b110-c9de5b425980"/>
    <xsd:import namespace="22b937e2-aa99-4def-8c58-73050d2f5ab9"/>
    <xsd:element name="properties">
      <xsd:complexType>
        <xsd:sequence>
          <xsd:element name="documentManagement">
            <xsd:complexType>
              <xsd:all>
                <xsd:element ref="ns2:lae2bfa7b6474897ab4a53f76ea236c7" minOccurs="0"/>
                <xsd:element ref="ns2:TaxCatchAll" minOccurs="0"/>
                <xsd:element ref="ns2:TaxCatchAllLabel" minOccurs="0"/>
                <xsd:element ref="ns2:cf401361b24e474cb011be6eb76c0e76" minOccurs="0"/>
                <xsd:element ref="ns2:n7493b4506bf40e28c373b1e51a33445" minOccurs="0"/>
                <xsd:element ref="ns2:HOMigrated" minOccurs="0"/>
                <xsd:element ref="ns2:k85d23755b3a46b5a51451cf336b2e9b" minOccurs="0"/>
                <xsd:element ref="ns2:Team" minOccurs="0"/>
                <xsd:element ref="ns2:Topic" minOccurs="0"/>
                <xsd:element ref="ns2:ddeb1fd0a9ad4436a96525d34737dc44" minOccurs="0"/>
                <xsd:element ref="ns2:fe59e9859d6a491389c5b03567f5dda5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lcf76f155ced4ddcb4097134ff3c332f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745e8-e224-48e8-a2e3-254862b8c2f5" elementFormDefault="qualified">
    <xsd:import namespace="http://schemas.microsoft.com/office/2006/documentManagement/types"/>
    <xsd:import namespace="http://schemas.microsoft.com/office/infopath/2007/PartnerControls"/>
    <xsd:element name="lae2bfa7b6474897ab4a53f76ea236c7" ma:index="8" ma:taxonomy="true" ma:internalName="lae2bfa7b6474897ab4a53f76ea236c7" ma:taxonomyFieldName="HOGovernmentSecurityClassification" ma:displayName="Government Security Classification" ma:readOnly="false" ma:default="6;#Official|14c80daa-741b-422c-9722-f71693c9ede4" ma:fieldId="{5ae2bfa7-b647-4897-ab4a-53f76ea236c7}" ma:sspId="d1117845-93f6-4da3-abaa-fcb4fa669c78" ma:termSetId="56209604-fc17-4ace-9b7b-f45f0f17d50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2c15f551-8e5a-4f63-92cf-d55f896f00db}" ma:internalName="TaxCatchAll" ma:showField="CatchAllData" ma:web="22b937e2-aa99-4def-8c58-73050d2f5a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2c15f551-8e5a-4f63-92cf-d55f896f00db}" ma:internalName="TaxCatchAllLabel" ma:readOnly="true" ma:showField="CatchAllDataLabel" ma:web="22b937e2-aa99-4def-8c58-73050d2f5a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f401361b24e474cb011be6eb76c0e76" ma:index="12" ma:taxonomy="true" ma:internalName="cf401361b24e474cb011be6eb76c0e76" ma:taxonomyFieldName="HOCopyrightLevel" ma:displayName="Copyright level" ma:readOnly="false" ma:default="7;#Crown|69589897-2828-4761-976e-717fd8e631c9" ma:fieldId="{cf401361-b24e-474c-b011-be6eb76c0e76}" ma:sspId="d1117845-93f6-4da3-abaa-fcb4fa669c78" ma:termSetId="bdd694c6-7266-48f2-93d6-d15992cd203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7493b4506bf40e28c373b1e51a33445" ma:index="14" nillable="true" ma:taxonomy="true" ma:internalName="n7493b4506bf40e28c373b1e51a33445" ma:taxonomyFieldName="HOSiteType" ma:displayName="Site type" ma:default="10;#Team|ff0485df-0575-416f-802f-e999165821b7" ma:fieldId="{77493b45-06bf-40e2-8c37-3b1e51a33445}" ma:sspId="d1117845-93f6-4da3-abaa-fcb4fa669c78" ma:termSetId="4518b03a-1a05-49af-8bf2-e5548589f2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OMigrated" ma:index="16" nillable="true" ma:displayName="Migrated" ma:default="0" ma:internalName="HOMigrated">
      <xsd:simpleType>
        <xsd:restriction base="dms:Boolean"/>
      </xsd:simpleType>
    </xsd:element>
    <xsd:element name="k85d23755b3a46b5a51451cf336b2e9b" ma:index="17" nillable="true" ma:taxonomy="true" ma:internalName="k85d23755b3a46b5a51451cf336b2e9b" ma:taxonomyFieldName="InformationType" ma:displayName="Information Type" ma:fieldId="{485d2375-5b3a-46b5-a514-51cf336b2e9b}" ma:sspId="d1117845-93f6-4da3-abaa-fcb4fa669c78" ma:termSetId="75cb3767-2327-4339-b999-281b3f58ac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eam" ma:index="19" nillable="true" ma:displayName="Team" ma:default="East Midlands Flood Resilience" ma:internalName="Team">
      <xsd:simpleType>
        <xsd:restriction base="dms:Text"/>
      </xsd:simpleType>
    </xsd:element>
    <xsd:element name="Topic" ma:index="20" nillable="true" ma:displayName="Topic" ma:default="Engagement" ma:internalName="Topic">
      <xsd:simpleType>
        <xsd:restriction base="dms:Text"/>
      </xsd:simpleType>
    </xsd:element>
    <xsd:element name="ddeb1fd0a9ad4436a96525d34737dc44" ma:index="21" nillable="true" ma:taxonomy="true" ma:internalName="ddeb1fd0a9ad4436a96525d34737dc44" ma:taxonomyFieldName="Distribution" ma:displayName="Distribution" ma:default="9;#External|1104eb68-55d8-494f-b6ba-c5473579de73" ma:fieldId="{ddeb1fd0-a9ad-4436-a965-25d34737dc44}" ma:sspId="d1117845-93f6-4da3-abaa-fcb4fa669c78" ma:termSetId="9c8b5dbf-8bad-46e4-8055-6e01c16178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e59e9859d6a491389c5b03567f5dda5" ma:index="23" nillable="true" ma:taxonomy="true" ma:internalName="fe59e9859d6a491389c5b03567f5dda5" ma:taxonomyFieldName="OrganisationalUnit" ma:displayName="Organisational Unit" ma:default="8;#EA|d5f78ddb-b1b6-4328-9877-d7e3ed06fdac" ma:fieldId="{fe59e985-9d6a-4913-89c5-b03567f5dda5}" ma:sspId="d1117845-93f6-4da3-abaa-fcb4fa669c78" ma:termSetId="55eb802e-fbca-455b-a7d2-d5919d4ea3d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101575-fbe6-4317-b110-c9de5b4259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29" nillable="true" ma:displayName="Tags" ma:internalName="MediaServiceAutoTags" ma:readOnly="true">
      <xsd:simpleType>
        <xsd:restriction base="dms:Text"/>
      </xsd:simpleType>
    </xsd:element>
    <xsd:element name="MediaServiceOCR" ma:index="3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4" nillable="true" ma:displayName="Location" ma:internalName="MediaServiceLocation" ma:readOnly="true">
      <xsd:simpleType>
        <xsd:restriction base="dms:Text"/>
      </xsd:simpleType>
    </xsd:element>
    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d1117845-93f6-4da3-abaa-fcb4fa669c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3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b937e2-aa99-4def-8c58-73050d2f5ab9" elementFormDefault="qualified">
    <xsd:import namespace="http://schemas.microsoft.com/office/2006/documentManagement/types"/>
    <xsd:import namespace="http://schemas.microsoft.com/office/infopath/2007/PartnerControls"/>
    <xsd:element name="SharedWithUsers" ma:index="3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f401361b24e474cb011be6eb76c0e76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Crown</TermName>
          <TermId xmlns="http://schemas.microsoft.com/office/infopath/2007/PartnerControls">69589897-2828-4761-976e-717fd8e631c9</TermId>
        </TermInfo>
      </Terms>
    </cf401361b24e474cb011be6eb76c0e76>
    <k85d23755b3a46b5a51451cf336b2e9b xmlns="662745e8-e224-48e8-a2e3-254862b8c2f5">
      <Terms xmlns="http://schemas.microsoft.com/office/infopath/2007/PartnerControls"/>
    </k85d23755b3a46b5a51451cf336b2e9b>
    <Topic xmlns="662745e8-e224-48e8-a2e3-254862b8c2f5">Engagement</Topic>
    <HOMigrated xmlns="662745e8-e224-48e8-a2e3-254862b8c2f5">false</HOMigrated>
    <ddeb1fd0a9ad4436a96525d34737dc44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External</TermName>
          <TermId xmlns="http://schemas.microsoft.com/office/infopath/2007/PartnerControls">1104eb68-55d8-494f-b6ba-c5473579de73</TermId>
        </TermInfo>
      </Terms>
    </ddeb1fd0a9ad4436a96525d34737dc44>
    <lae2bfa7b6474897ab4a53f76ea236c7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</TermName>
          <TermId xmlns="http://schemas.microsoft.com/office/infopath/2007/PartnerControls">14c80daa-741b-422c-9722-f71693c9ede4</TermId>
        </TermInfo>
      </Terms>
    </lae2bfa7b6474897ab4a53f76ea236c7>
    <TaxCatchAll xmlns="662745e8-e224-48e8-a2e3-254862b8c2f5">
      <Value>6</Value>
      <Value>10</Value>
      <Value>9</Value>
      <Value>8</Value>
      <Value>7</Value>
    </TaxCatchAll>
    <fe59e9859d6a491389c5b03567f5dda5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EA</TermName>
          <TermId xmlns="http://schemas.microsoft.com/office/infopath/2007/PartnerControls">d5f78ddb-b1b6-4328-9877-d7e3ed06fdac</TermId>
        </TermInfo>
      </Terms>
    </fe59e9859d6a491389c5b03567f5dda5>
    <Team xmlns="662745e8-e224-48e8-a2e3-254862b8c2f5">East Midlands Flood Resilience</Team>
    <n7493b4506bf40e28c373b1e51a33445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Team</TermName>
          <TermId xmlns="http://schemas.microsoft.com/office/infopath/2007/PartnerControls">ff0485df-0575-416f-802f-e999165821b7</TermId>
        </TermInfo>
      </Terms>
    </n7493b4506bf40e28c373b1e51a33445>
    <lcf76f155ced4ddcb4097134ff3c332f xmlns="40101575-fbe6-4317-b110-c9de5b42598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92F76E-5FE0-4506-91B4-B7FA32E01D7E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A3F63A45-8316-4566-97A5-955504703DB2}">
  <ds:schemaRefs>
    <ds:schemaRef ds:uri="22b937e2-aa99-4def-8c58-73050d2f5ab9"/>
    <ds:schemaRef ds:uri="40101575-fbe6-4317-b110-c9de5b425980"/>
    <ds:schemaRef ds:uri="662745e8-e224-48e8-a2e3-254862b8c2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940F700-5DA4-4236-9390-B4698F6392C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B82D00B-B510-41ED-880E-E2D94BF6FA20}">
  <ds:schemaRefs>
    <ds:schemaRef ds:uri="22b937e2-aa99-4def-8c58-73050d2f5ab9"/>
    <ds:schemaRef ds:uri="40101575-fbe6-4317-b110-c9de5b425980"/>
    <ds:schemaRef ds:uri="662745e8-e224-48e8-a2e3-254862b8c2f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895</Words>
  <Application>Microsoft Office PowerPoint</Application>
  <PresentationFormat>Custom</PresentationFormat>
  <Paragraphs>109</Paragraphs>
  <Slides>20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Office Theme</vt:lpstr>
      <vt:lpstr>Our new flood warning service in your area</vt:lpstr>
      <vt:lpstr>Introductions </vt:lpstr>
      <vt:lpstr>What we’ll cover this evening</vt:lpstr>
      <vt:lpstr>We issue 3 levels of flood warning</vt:lpstr>
      <vt:lpstr>Your new flood warning service</vt:lpstr>
      <vt:lpstr>PowerPoint Presentation</vt:lpstr>
      <vt:lpstr>Monitoring your new  gauge </vt:lpstr>
      <vt:lpstr>How customers receive our flood warnings</vt:lpstr>
      <vt:lpstr>Your warning service; what to expect</vt:lpstr>
      <vt:lpstr>Register to our service</vt:lpstr>
      <vt:lpstr>Help us to improve our service</vt:lpstr>
      <vt:lpstr>Work as a community to be better prepared for flooding</vt:lpstr>
      <vt:lpstr>Becoming a flood warden</vt:lpstr>
      <vt:lpstr>Flood warden role </vt:lpstr>
      <vt:lpstr>Being prepared</vt:lpstr>
      <vt:lpstr>Property flood protection </vt:lpstr>
      <vt:lpstr>The Blue Pages</vt:lpstr>
      <vt:lpstr>Further information</vt:lpstr>
      <vt:lpstr>Further support</vt:lpstr>
      <vt:lpstr>Any Questions?</vt:lpstr>
    </vt:vector>
  </TitlesOfParts>
  <Company>Environment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Blake, Alexandra</dc:creator>
  <cp:lastModifiedBy>Matthews, Daniel</cp:lastModifiedBy>
  <cp:revision>2</cp:revision>
  <cp:lastPrinted>2022-11-30T15:52:36Z</cp:lastPrinted>
  <dcterms:created xsi:type="dcterms:W3CDTF">2018-09-03T15:38:21Z</dcterms:created>
  <dcterms:modified xsi:type="dcterms:W3CDTF">2022-12-01T10:48:00Z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0x010100A5BF1C78D9F64B679A5EBDE1C6598EBC0100200B030510429143932C22839746BAED</vt:lpwstr>
  </property>
  <property fmtid="{D5CDD505-2E9C-101B-9397-08002B2CF9AE}" pid="3" name="_dlc_DocIdItemGuid">
    <vt:lpwstr>9d5ef425-920d-49d1-b2bc-b6d5e62e9876</vt:lpwstr>
  </property>
  <property fmtid="{D5CDD505-2E9C-101B-9397-08002B2CF9AE}" pid="4" name="_NewReviewCycle">
    <vt:lpwstr/>
  </property>
  <property fmtid="{D5CDD505-2E9C-101B-9397-08002B2CF9AE}" pid="5" name="HOGovernmentSecurityClassification">
    <vt:lpwstr>6;#Official|14c80daa-741b-422c-9722-f71693c9ede4</vt:lpwstr>
  </property>
  <property fmtid="{D5CDD505-2E9C-101B-9397-08002B2CF9AE}" pid="6" name="OrganisationalUnit">
    <vt:lpwstr>8;#EA|d5f78ddb-b1b6-4328-9877-d7e3ed06fdac</vt:lpwstr>
  </property>
  <property fmtid="{D5CDD505-2E9C-101B-9397-08002B2CF9AE}" pid="7" name="HOCopyrightLevel">
    <vt:lpwstr>7;#Crown|69589897-2828-4761-976e-717fd8e631c9</vt:lpwstr>
  </property>
  <property fmtid="{D5CDD505-2E9C-101B-9397-08002B2CF9AE}" pid="8" name="HOSiteType">
    <vt:lpwstr>10;#Team|ff0485df-0575-416f-802f-e999165821b7</vt:lpwstr>
  </property>
  <property fmtid="{D5CDD505-2E9C-101B-9397-08002B2CF9AE}" pid="9" name="InformationType">
    <vt:lpwstr/>
  </property>
  <property fmtid="{D5CDD505-2E9C-101B-9397-08002B2CF9AE}" pid="10" name="Distribution">
    <vt:lpwstr>9;#External|1104eb68-55d8-494f-b6ba-c5473579de73</vt:lpwstr>
  </property>
  <property fmtid="{D5CDD505-2E9C-101B-9397-08002B2CF9AE}" pid="11" name="MediaServiceImageTags">
    <vt:lpwstr/>
  </property>
</Properties>
</file>